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9" r:id="rId5"/>
    <p:sldId id="264" r:id="rId6"/>
    <p:sldId id="259" r:id="rId7"/>
    <p:sldId id="260" r:id="rId8"/>
    <p:sldId id="261" r:id="rId9"/>
    <p:sldId id="267" r:id="rId10"/>
    <p:sldId id="268" r:id="rId11"/>
    <p:sldId id="263" r:id="rId12"/>
    <p:sldId id="266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087DB-1AC8-4402-8B38-B7AF909D200C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A598-B9FA-4FC7-B9CA-848F24B1D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59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7A598-B9FA-4FC7-B9CA-848F24B1DD1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33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DC790-58EA-4805-B18A-127932FA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DC5113-AED4-49C3-A254-3BFE5957F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636DBA-100B-4A8F-B190-91E968F1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28CDEE-D32E-4646-80B8-DFF4AD76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FC0141-B7CD-4EA0-B78B-6DDD1D4A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35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D63D6-B969-4487-9B3A-F549ED01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BD3C42-3A5A-490F-A8A8-9F8602FFC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02DA63-6CF4-4CBD-A7CA-BCFB05FB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850633-B135-461A-A781-68D96285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0AB023-242C-4329-9E89-7B7399D2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87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8617EC7-EF9B-4D58-93D6-21547825E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E04253-8AFE-4395-B59C-7A9518AD3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07C505-AF15-41B8-8E65-28EFCECF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E54F5B-4476-4262-98CA-550CD6C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1EAF70-9168-420C-966C-853AF010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51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09425-7D5B-4D15-AD9E-254488C8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8C451-F974-488F-9D35-EA6BD245E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E90989-CDFA-472E-B5D6-3DDA844C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5F2E5A-C77B-4FAD-A63C-4623BF64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5C1BF6-13D5-41E9-A997-4F8A71B6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5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D5AFA-B3D3-4CDB-BA49-834FFA99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140D7F-5F1A-4FD3-9CE5-DA7B6A7C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12A2CC-E5ED-412B-94EB-18683B59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EDEFD8-99F3-4E95-827F-80509D1C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5CA62F-27AF-4960-85EF-E0BEE783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44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F3501-EE05-4BE7-A86E-CA20CB36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3F3053-CA99-4532-A27E-A60B2F13C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5837AB-ECF6-48BC-85DD-3E78CA1B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E51E62-B212-4672-8C26-CAA21E60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459B4C-1916-4A2E-A3CC-966C206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79345D-8748-4495-B3B3-0900BAEC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01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71150-DA63-4381-9CCC-5100D165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5B1D2C-181A-41E5-91AE-209D58B4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8E0C67-4607-4321-86C6-326D955D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783AA2-D128-4EF2-AA57-43B6A12D6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30F6B2-F133-470F-9026-AC70A41C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4A1E0C6-171A-4F76-B54F-90B8E13E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95AF938-EC2C-4BDD-968A-5DD176C8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A2385D8-3094-4090-BE74-7D770F96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7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029CFF-3217-4456-AF6B-B43CF5B8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E63525-C81B-4880-A943-1C6C90A3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22520C-8FBF-4186-A349-1995DEE1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D2DC88-92AA-4B89-ADA7-81F474A1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16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F2674C-1F80-4E4A-9378-291F3C3D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A85FE52-E375-49AD-BDD8-2814EE0C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65A048-B4DF-4A2B-B698-74090CF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9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2C899-6E04-4C33-A3B6-3F1B89A3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B1EC4-5A85-4818-A827-235DF526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485B89-2771-41C3-A6F8-FCC10F7C7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90D7D-A4B7-47D4-A56A-E2BD07D6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1CAA04-58B4-4383-B795-DD8A90F1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555714-60A2-44A4-BBC1-6C5A312A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1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1648F-9181-4E54-8BD6-FF1098C0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2176B5-AB19-4343-B9DE-B74FEAAB5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83472E-FAD4-4EFA-A99D-9DA66F1A8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D858C1-CF0E-4D57-BAB6-48944BF8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3FFF44-EA85-452F-BBF0-D605467B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64A64C-DFDE-4B89-B554-1D00E356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7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710D86-A58B-4A25-A114-BD243322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4C454A-8D41-426D-A5D8-A3F1265A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E06BE4-7A36-4DB2-BDEE-535C5E6AD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01F8-E2B8-4D15-8227-48ED47CAF0D2}" type="datetimeFigureOut">
              <a:rPr lang="pl-PL" smtClean="0"/>
              <a:t>14.09.2020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1E34D-DC88-485E-A1A0-95725652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08C25D-CCD9-41CE-8312-39ED5CE6A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FE3B-E7A1-4A55-BABC-415527EE43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4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02FD1F-69F0-4F6A-99F7-D798EF46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418089"/>
            <a:ext cx="5708073" cy="1182111"/>
          </a:xfrm>
        </p:spPr>
        <p:txBody>
          <a:bodyPr/>
          <a:lstStyle/>
          <a:p>
            <a:r>
              <a:rPr lang="pl-PL" b="1" dirty="0" err="1"/>
              <a:t>Dogoterapia</a:t>
            </a:r>
            <a:r>
              <a:rPr lang="pl-PL" b="1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8A42F1-82A0-43C2-B8A4-7555AAB2F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079345" cy="3657600"/>
          </a:xfrm>
        </p:spPr>
        <p:txBody>
          <a:bodyPr/>
          <a:lstStyle/>
          <a:p>
            <a:r>
              <a:rPr lang="pl-PL" b="1" dirty="0"/>
              <a:t>Specjalny Ośrodek Szkolno- Wychowawczy w Kluczborku</a:t>
            </a:r>
          </a:p>
          <a:p>
            <a:r>
              <a:rPr lang="pl-PL" b="1" dirty="0"/>
              <a:t> W roli głównej </a:t>
            </a:r>
            <a:r>
              <a:rPr lang="pl-PL" b="1" dirty="0" err="1"/>
              <a:t>Golden</a:t>
            </a:r>
            <a:r>
              <a:rPr lang="pl-PL" b="1" dirty="0"/>
              <a:t> </a:t>
            </a:r>
            <a:r>
              <a:rPr lang="pl-PL" b="1"/>
              <a:t>Retriever</a:t>
            </a:r>
            <a:r>
              <a:rPr lang="pl-PL" b="1" dirty="0"/>
              <a:t> – </a:t>
            </a:r>
            <a:r>
              <a:rPr lang="pl-PL" b="1" dirty="0" err="1"/>
              <a:t>Dafi</a:t>
            </a:r>
            <a:r>
              <a:rPr lang="pl-PL" b="1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27A07F-08EB-44DF-B483-AD1AB7AF6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3" y="2569874"/>
            <a:ext cx="2773795" cy="33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E6A131-5F6D-45D0-B4C5-1D59D573D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2" y="1064034"/>
            <a:ext cx="3356841" cy="48426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35975B-CC4F-4D39-ADCD-306AF7F66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23" y="1098357"/>
            <a:ext cx="3606223" cy="4808297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1FA2AF90-1E62-4001-9FB5-3693664016E0}"/>
              </a:ext>
            </a:extLst>
          </p:cNvPr>
          <p:cNvSpPr/>
          <p:nvPr/>
        </p:nvSpPr>
        <p:spPr>
          <a:xfrm>
            <a:off x="4756727" y="1671781"/>
            <a:ext cx="1939637" cy="2937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Bliski kontakt z psem, nauka spaceru na smyczy </a:t>
            </a:r>
          </a:p>
        </p:txBody>
      </p:sp>
    </p:spTree>
    <p:extLst>
      <p:ext uri="{BB962C8B-B14F-4D97-AF65-F5344CB8AC3E}">
        <p14:creationId xmlns:p14="http://schemas.microsoft.com/office/powerpoint/2010/main" val="8170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9259D-B564-41AC-A7FB-F9451D25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    </a:t>
            </a:r>
            <a:r>
              <a:rPr lang="pl-PL" sz="2400" dirty="0">
                <a:latin typeface="+mn-lt"/>
              </a:rPr>
              <a:t>Tak wyglądała </a:t>
            </a:r>
            <a:r>
              <a:rPr lang="pl-PL" sz="2400" dirty="0" err="1">
                <a:latin typeface="+mn-lt"/>
              </a:rPr>
              <a:t>dogoterapia</a:t>
            </a:r>
            <a:r>
              <a:rPr lang="pl-PL" sz="2400" dirty="0">
                <a:latin typeface="+mn-lt"/>
              </a:rPr>
              <a:t> w przedszkolu i w szkole do momentu ogłoszenia   pandemii.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E28123-6F6A-414C-84BD-A50E0CA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1" y="15762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Jednak jak wszyscy wiemy, ze względu na  Covid-19 musieliśmy się przestawić na         zdalny tryb nauczania.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Na początku było bardzo ciężko, bo długo zastanawiałam się jak przeprowadzić zajęcia zdalne z psem?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Jednak postanowiłam, że będziemy robić razem z psem wszystko to, co zrobiłabym na zajęciach z moimi uczniami.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48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A3A53-B276-446F-94DB-746BF6C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43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100" dirty="0">
                <a:latin typeface="+mn-lt"/>
              </a:rPr>
              <a:t>Pojawiały się zagadki pobudzające zmysłu wzroku np.: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- co </a:t>
            </a:r>
            <a:r>
              <a:rPr lang="pl-PL" sz="3100" dirty="0" err="1">
                <a:latin typeface="+mn-lt"/>
              </a:rPr>
              <a:t>Dafi</a:t>
            </a:r>
            <a:r>
              <a:rPr lang="pl-PL" sz="3100" dirty="0">
                <a:latin typeface="+mn-lt"/>
              </a:rPr>
              <a:t> ma założone na łapkach?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- co nie należy do </a:t>
            </a:r>
            <a:r>
              <a:rPr lang="pl-PL" sz="3100" dirty="0" err="1">
                <a:latin typeface="+mn-lt"/>
              </a:rPr>
              <a:t>Dafiego</a:t>
            </a:r>
            <a:r>
              <a:rPr lang="pl-PL" sz="3100" dirty="0">
                <a:latin typeface="+mn-lt"/>
              </a:rPr>
              <a:t>?</a:t>
            </a:r>
            <a:br>
              <a:rPr lang="pl-PL" sz="2700" dirty="0">
                <a:latin typeface="+mn-lt"/>
              </a:rPr>
            </a:br>
            <a:endParaRPr lang="pl-PL" sz="2700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B7D25B0-95DF-4CA8-8091-C4229A69F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6330"/>
            <a:ext cx="2885788" cy="36005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61685F-EEB1-4550-8AF1-4DF276FE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31" y="2036329"/>
            <a:ext cx="3135169" cy="36005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CCDADF-6120-4E54-9258-717E6648E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2" y="2115127"/>
            <a:ext cx="3135170" cy="35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263DA-3DC7-4670-8FE8-67D89D00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+mn-lt"/>
              </a:rPr>
              <a:t>Wspólnie, zdalnie uczyliśmy się komend wraz ze swoimi pupilami: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F7D8C4-1B9C-4ADE-9358-DF226E47E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690687"/>
            <a:ext cx="2253673" cy="32138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8AEFD1E-E36B-435B-BB9E-E34B87B28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82" y="1726263"/>
            <a:ext cx="1954645" cy="31782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F99707E-69EB-40AA-9F8A-47805D2F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5" y="1690687"/>
            <a:ext cx="2124361" cy="321382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A6EBC13-5D8F-45F6-99DE-98F72520C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17" y="1726263"/>
            <a:ext cx="2353719" cy="3178246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AF174EED-0587-41DC-B172-C4E694DF7C48}"/>
              </a:ext>
            </a:extLst>
          </p:cNvPr>
          <p:cNvSpPr/>
          <p:nvPr/>
        </p:nvSpPr>
        <p:spPr>
          <a:xfrm>
            <a:off x="1034471" y="5578475"/>
            <a:ext cx="157941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0"/>
                <a:solidFill>
                  <a:schemeClr val="tx1"/>
                </a:solidFill>
              </a:rPr>
              <a:t>SIAD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E9ADC012-6A56-4FE1-B61B-27AA3E6446FC}"/>
              </a:ext>
            </a:extLst>
          </p:cNvPr>
          <p:cNvSpPr/>
          <p:nvPr/>
        </p:nvSpPr>
        <p:spPr>
          <a:xfrm>
            <a:off x="3957782" y="5578475"/>
            <a:ext cx="157941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DAJ ŁAPĘ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D65734C-A0AE-43EC-8DFA-5E189441742C}"/>
              </a:ext>
            </a:extLst>
          </p:cNvPr>
          <p:cNvSpPr/>
          <p:nvPr/>
        </p:nvSpPr>
        <p:spPr>
          <a:xfrm>
            <a:off x="6696363" y="5578475"/>
            <a:ext cx="153323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WARUJ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6E9F61F-5172-4496-A2C5-E9914633D391}"/>
              </a:ext>
            </a:extLst>
          </p:cNvPr>
          <p:cNvSpPr/>
          <p:nvPr/>
        </p:nvSpPr>
        <p:spPr>
          <a:xfrm>
            <a:off x="9624293" y="5578475"/>
            <a:ext cx="153323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LEŻEĆ</a:t>
            </a:r>
          </a:p>
        </p:txBody>
      </p:sp>
    </p:spTree>
    <p:extLst>
      <p:ext uri="{BB962C8B-B14F-4D97-AF65-F5344CB8AC3E}">
        <p14:creationId xmlns:p14="http://schemas.microsoft.com/office/powerpoint/2010/main" val="14364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D6F66-A352-4B0D-A167-33458290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+mn-lt"/>
              </a:rPr>
              <a:t>A oto efekty zdalnego nauczania </a:t>
            </a:r>
            <a:r>
              <a:rPr lang="pl-PL" sz="2800" dirty="0" err="1">
                <a:latin typeface="+mn-lt"/>
              </a:rPr>
              <a:t>dogoterapii</a:t>
            </a:r>
            <a:r>
              <a:rPr lang="pl-PL" sz="2800" dirty="0">
                <a:latin typeface="+mn-lt"/>
              </a:rPr>
              <a:t>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EB3618-5CA2-4454-A419-0F6360DA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78384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8E90E7A-2244-4889-B91E-20FABB5E0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56" y="1690689"/>
            <a:ext cx="3256884" cy="43513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CC16E7-1734-4438-98E6-B33131932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682999"/>
            <a:ext cx="3448627" cy="43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FA83C7-57AB-40E2-A4EE-2E1F0FA2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83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Tych zadań było bardzo dużo, ja przedstawiłam to minimalistycznie. Jednak jedno jest pewne, </a:t>
            </a:r>
            <a:r>
              <a:rPr lang="pl-PL" sz="2800" b="1" dirty="0" err="1"/>
              <a:t>dogoterapia</a:t>
            </a:r>
            <a:r>
              <a:rPr lang="pl-PL" sz="2800" b="1" dirty="0"/>
              <a:t> jest kuracją bardzo przyjemną dla wszystkich bez wyjątku. Każdy czerpie z tych zajęć dużo miłych wspomnień, czuje się bezpiecznie,  dostaje dużo miłości, bliskości i rozładowuje stres.</a:t>
            </a:r>
            <a:br>
              <a:rPr lang="pl-PL" sz="2800" b="1" dirty="0"/>
            </a:br>
            <a:r>
              <a:rPr lang="pl-PL" sz="2800" b="1" dirty="0"/>
              <a:t>                                                                                        Dziękuję za uwagę </a:t>
            </a:r>
            <a:br>
              <a:rPr lang="pl-PL" sz="2800" b="1" dirty="0"/>
            </a:br>
            <a:r>
              <a:rPr lang="pl-PL" sz="2800" b="1" dirty="0"/>
              <a:t>                                                                                        Magdalena Muzyka</a:t>
            </a:r>
          </a:p>
        </p:txBody>
      </p:sp>
    </p:spTree>
    <p:extLst>
      <p:ext uri="{BB962C8B-B14F-4D97-AF65-F5344CB8AC3E}">
        <p14:creationId xmlns:p14="http://schemas.microsoft.com/office/powerpoint/2010/main" val="3177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0AF8D-E0EB-4876-8D5C-EEC5342B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/>
              <a:t>                                    </a:t>
            </a:r>
            <a:r>
              <a:rPr lang="pl-PL" sz="2400" b="1" dirty="0"/>
              <a:t>Oraz jego pani trenerka.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31DFAED-0663-4077-9F65-9DACAF152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3217" y="1690688"/>
            <a:ext cx="5317260" cy="3987945"/>
          </a:xfrm>
        </p:spPr>
      </p:pic>
    </p:spTree>
    <p:extLst>
      <p:ext uri="{BB962C8B-B14F-4D97-AF65-F5344CB8AC3E}">
        <p14:creationId xmlns:p14="http://schemas.microsoft.com/office/powerpoint/2010/main" val="9538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3AA5F60-3B5E-423C-BE6C-A1F7E30B6A88}"/>
              </a:ext>
            </a:extLst>
          </p:cNvPr>
          <p:cNvSpPr txBox="1"/>
          <p:nvPr/>
        </p:nvSpPr>
        <p:spPr>
          <a:xfrm>
            <a:off x="1016000" y="258619"/>
            <a:ext cx="94488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</a:rPr>
              <a:t>                                                  </a:t>
            </a:r>
            <a:r>
              <a:rPr lang="pl-PL" sz="2400" b="1" dirty="0">
                <a:effectLst/>
              </a:rPr>
              <a:t>CELE KYNOTERAPII</a:t>
            </a:r>
          </a:p>
          <a:p>
            <a:r>
              <a:rPr lang="pl-PL" sz="2400" b="1" dirty="0">
                <a:effectLst/>
              </a:rPr>
              <a:t>Prowadzenie zajęć z udziałem psa określa się w zależności od faz:</a:t>
            </a:r>
          </a:p>
          <a:p>
            <a:r>
              <a:rPr lang="pl-PL" sz="2400" b="1" dirty="0">
                <a:effectLst/>
              </a:rPr>
              <a:t>Faza pierwsza:</a:t>
            </a:r>
          </a:p>
          <a:p>
            <a:r>
              <a:rPr lang="pl-PL" sz="2400" b="1" dirty="0"/>
              <a:t>- </a:t>
            </a:r>
            <a:r>
              <a:rPr lang="pl-PL" sz="2400" b="1" dirty="0">
                <a:effectLst/>
              </a:rPr>
              <a:t>przełamanie bariery lęku przed kontaktem z psem oraz </a:t>
            </a:r>
          </a:p>
          <a:p>
            <a:r>
              <a:rPr lang="pl-PL" sz="2400" b="1" dirty="0">
                <a:effectLst/>
              </a:rPr>
              <a:t>akceptowanie obecności psa w bliskim otoczeniu. </a:t>
            </a:r>
          </a:p>
          <a:p>
            <a:r>
              <a:rPr lang="pl-PL" sz="2400" b="1" dirty="0">
                <a:effectLst/>
              </a:rPr>
              <a:t>Faza druga:</a:t>
            </a:r>
          </a:p>
          <a:p>
            <a:r>
              <a:rPr lang="pl-PL" sz="2400" b="1" dirty="0">
                <a:effectLst/>
              </a:rPr>
              <a:t>- nawiązanie i pogłębianie kontaktu z psem.</a:t>
            </a:r>
          </a:p>
          <a:p>
            <a:r>
              <a:rPr lang="pl-PL" sz="2400" b="1" dirty="0">
                <a:effectLst/>
              </a:rPr>
              <a:t>Faza trzecia:</a:t>
            </a:r>
          </a:p>
          <a:p>
            <a:r>
              <a:rPr lang="pl-PL" sz="2400" b="1" dirty="0">
                <a:effectLst/>
              </a:rPr>
              <a:t>- kształtowanie pozytywnych emocji dziecka. </a:t>
            </a:r>
          </a:p>
          <a:p>
            <a:r>
              <a:rPr lang="pl-PL" sz="2400" b="1" dirty="0">
                <a:effectLst/>
              </a:rPr>
              <a:t>Faza czwarta:</a:t>
            </a:r>
          </a:p>
          <a:p>
            <a:r>
              <a:rPr lang="pl-PL" sz="2400" b="1" dirty="0">
                <a:effectLst/>
              </a:rPr>
              <a:t>- kiedy kontakt z psem jest już ustabilizowany można przejść do </a:t>
            </a:r>
          </a:p>
          <a:p>
            <a:r>
              <a:rPr lang="pl-PL" sz="2400" b="1" dirty="0">
                <a:effectLst/>
              </a:rPr>
              <a:t>właściwych celów </a:t>
            </a:r>
            <a:r>
              <a:rPr lang="pl-PL" sz="2400" b="1" dirty="0" err="1">
                <a:effectLst/>
              </a:rPr>
              <a:t>kynoterapii</a:t>
            </a:r>
            <a:r>
              <a:rPr lang="pl-PL" sz="2400" b="1" dirty="0">
                <a:effectLst/>
              </a:rPr>
              <a:t> to jest:</a:t>
            </a:r>
          </a:p>
          <a:p>
            <a:r>
              <a:rPr lang="pl-PL" sz="2400" b="1" dirty="0">
                <a:effectLst/>
              </a:rPr>
              <a:t>- pobudzania zmysłów wzroku, słuchu, dotyku i węchu,</a:t>
            </a:r>
          </a:p>
          <a:p>
            <a:r>
              <a:rPr lang="pl-PL" sz="2400" b="1" dirty="0">
                <a:effectLst/>
              </a:rPr>
              <a:t>- rozwijanie mowy, wzbogacanie słownictwa, </a:t>
            </a:r>
          </a:p>
          <a:p>
            <a:r>
              <a:rPr lang="pl-PL" sz="2400" b="1" dirty="0"/>
              <a:t>- </a:t>
            </a:r>
            <a:r>
              <a:rPr lang="pl-PL" sz="2400" b="1" dirty="0">
                <a:effectLst/>
              </a:rPr>
              <a:t>orientacja w schemacie własnego ciała,</a:t>
            </a:r>
          </a:p>
          <a:p>
            <a:r>
              <a:rPr lang="pl-PL" sz="2400" b="1" dirty="0">
                <a:effectLst/>
              </a:rPr>
              <a:t>- koncentracja uwagi poprzez rozpoznawanie części ciała swoich i psa</a:t>
            </a:r>
          </a:p>
          <a:p>
            <a:endParaRPr lang="pl-PL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effectLst/>
            </a:endParaRPr>
          </a:p>
          <a:p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02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B86A0-2DAB-4CD9-9283-CE259B86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583"/>
            <a:ext cx="10515600" cy="3398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>
                <a:effectLst/>
                <a:latin typeface="+mn-lt"/>
              </a:rPr>
              <a:t>-</a:t>
            </a:r>
            <a:r>
              <a:rPr lang="pl-PL" sz="2400" b="1" dirty="0">
                <a:effectLst/>
                <a:latin typeface="+mn-lt"/>
              </a:rPr>
              <a:t>podejmowanie działań ruchowych w obecności czworonoga  i w kontakcie z nim</a:t>
            </a:r>
            <a:br>
              <a:rPr lang="pl-PL" sz="2400" b="1" dirty="0">
                <a:effectLst/>
                <a:latin typeface="+mn-lt"/>
              </a:rPr>
            </a:br>
            <a:r>
              <a:rPr lang="pl-PL" sz="2400" b="1" dirty="0">
                <a:effectLst/>
                <a:latin typeface="+mn-lt"/>
              </a:rPr>
              <a:t> -umożliwianie dziecku wykonywania wybranych czynności pielęgnacyjnych przy psie,</a:t>
            </a:r>
            <a:br>
              <a:rPr lang="pl-PL" sz="2400" b="1" dirty="0">
                <a:effectLst/>
                <a:latin typeface="+mn-lt"/>
              </a:rPr>
            </a:br>
            <a:r>
              <a:rPr lang="pl-PL" sz="2400" b="1" dirty="0">
                <a:effectLst/>
                <a:latin typeface="+mn-lt"/>
              </a:rPr>
              <a:t>- wykonywanie czynności porządkowych w kontakcie z psem, </a:t>
            </a:r>
            <a:br>
              <a:rPr lang="pl-PL" sz="2400" b="1" dirty="0">
                <a:effectLst/>
                <a:latin typeface="+mn-lt"/>
              </a:rPr>
            </a:br>
            <a:r>
              <a:rPr lang="pl-PL" sz="2400" b="1" dirty="0">
                <a:effectLst/>
                <a:latin typeface="+mn-lt"/>
              </a:rPr>
              <a:t>- kształtowanie zasad bezpiecznego postępowania z psem. </a:t>
            </a:r>
            <a:br>
              <a:rPr lang="pl-PL" sz="2400" b="1" dirty="0">
                <a:effectLst/>
                <a:latin typeface="+mn-lt"/>
              </a:rPr>
            </a:br>
            <a:endParaRPr lang="pl-PL" sz="2400" b="1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7B296A-5A28-4221-B85F-56F565A5E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558309"/>
            <a:ext cx="3953164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0F6C1-5374-4819-94D4-321DFF9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55233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/>
                <a:latin typeface="+mn-lt"/>
              </a:rPr>
              <a:t>                                                     KORZYŚCI PŁYNĄCE Z ZAJĘĆ Z UDZIAŁEM PSA: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Poniżej wymieniam podstawowe obszary pozytywnego  oddziaływania zajęć terapeutycznych z udziałem psa. 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Obszary te znajdują się w ustaleniach amerykańskiej organizacji Delta </a:t>
            </a:r>
            <a:r>
              <a:rPr lang="pl-PL" sz="2000" b="1" dirty="0" err="1">
                <a:effectLst/>
                <a:latin typeface="+mn-lt"/>
              </a:rPr>
              <a:t>Society</a:t>
            </a:r>
            <a:r>
              <a:rPr lang="pl-PL" sz="2000" b="1" dirty="0">
                <a:effectLst/>
                <a:latin typeface="+mn-lt"/>
              </a:rPr>
              <a:t> i należą do nich: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1. Empatia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2. Skupienie na świecie zewnętrznym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3. Wychowanie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4. Porozumienie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5. Akceptacja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6. Rozrywka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7. Socjalizacja</a:t>
            </a:r>
            <a:br>
              <a:rPr lang="pl-PL" sz="2000" b="1" u="sng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8. Stymulacja psychiczna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9. Stymulacja </a:t>
            </a:r>
            <a:r>
              <a:rPr lang="pl-PL" sz="2000" b="1" dirty="0" err="1">
                <a:effectLst/>
                <a:latin typeface="+mn-lt"/>
              </a:rPr>
              <a:t>fizyczna-dotyk</a:t>
            </a:r>
            <a:br>
              <a:rPr lang="pl-PL" sz="2000" b="1" dirty="0">
                <a:effectLst/>
                <a:latin typeface="+mn-lt"/>
              </a:rPr>
            </a:br>
            <a:r>
              <a:rPr lang="pl-PL" sz="2000" b="1" dirty="0">
                <a:effectLst/>
                <a:latin typeface="+mn-lt"/>
              </a:rPr>
              <a:t>10.Korzyści fizjologiczne</a:t>
            </a:r>
            <a:br>
              <a:rPr lang="pl-PL" sz="2000" b="1" u="sng" dirty="0">
                <a:effectLst/>
              </a:rPr>
            </a:br>
            <a:br>
              <a:rPr lang="pl-PL" sz="2000" b="1" u="sng" dirty="0">
                <a:effectLst/>
              </a:rPr>
            </a:br>
            <a:endParaRPr lang="pl-PL" sz="2000" b="1" u="sng" dirty="0"/>
          </a:p>
        </p:txBody>
      </p:sp>
    </p:spTree>
    <p:extLst>
      <p:ext uri="{BB962C8B-B14F-4D97-AF65-F5344CB8AC3E}">
        <p14:creationId xmlns:p14="http://schemas.microsoft.com/office/powerpoint/2010/main" val="4746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0295175-BB66-47D5-BBD4-4BAE1EF4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7" y="1228436"/>
            <a:ext cx="5080000" cy="381000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11DA2E91-ACA0-49D2-803B-6207C9D0D49D}"/>
              </a:ext>
            </a:extLst>
          </p:cNvPr>
          <p:cNvSpPr/>
          <p:nvPr/>
        </p:nvSpPr>
        <p:spPr>
          <a:xfrm>
            <a:off x="7379854" y="1828800"/>
            <a:ext cx="3297382" cy="29002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pogłębiamy kontakt z psem w zabawach ruchowych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36A4DF15-06EA-4379-9DD8-EC8C6F0C6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56585"/>
              </p:ext>
            </p:extLst>
          </p:nvPr>
        </p:nvGraphicFramePr>
        <p:xfrm>
          <a:off x="1126837" y="517236"/>
          <a:ext cx="9033163" cy="57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3163">
                  <a:extLst>
                    <a:ext uri="{9D8B030D-6E8A-4147-A177-3AD203B41FA5}">
                      <a16:colId xmlns:a16="http://schemas.microsoft.com/office/drawing/2014/main" val="1028865591"/>
                    </a:ext>
                  </a:extLst>
                </a:gridCol>
              </a:tblGrid>
              <a:tr h="573270">
                <a:tc>
                  <a:txBody>
                    <a:bodyPr/>
                    <a:lstStyle/>
                    <a:p>
                      <a:r>
                        <a:rPr lang="pl-PL" dirty="0"/>
                        <a:t>Dlatego my podczas zajęć…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44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EE3676E-2667-417F-ABE1-041BFDFC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4" y="886691"/>
            <a:ext cx="5031873" cy="462742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0AD58031-7086-4FDC-9C37-0FDCA84C4CF9}"/>
              </a:ext>
            </a:extLst>
          </p:cNvPr>
          <p:cNvSpPr/>
          <p:nvPr/>
        </p:nvSpPr>
        <p:spPr>
          <a:xfrm>
            <a:off x="6881090" y="1283854"/>
            <a:ext cx="3278909" cy="36853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/>
              <a:t>Pobudzamy zmysły:</a:t>
            </a:r>
          </a:p>
          <a:p>
            <a:pPr algn="ctr"/>
            <a:r>
              <a:rPr lang="pl-PL" sz="2000" dirty="0"/>
              <a:t>wzroku, dotyku, słuchu i węchu</a:t>
            </a:r>
          </a:p>
        </p:txBody>
      </p:sp>
    </p:spTree>
    <p:extLst>
      <p:ext uri="{BB962C8B-B14F-4D97-AF65-F5344CB8AC3E}">
        <p14:creationId xmlns:p14="http://schemas.microsoft.com/office/powerpoint/2010/main" val="7271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77DFF6-2F08-4BD8-B97E-9082AFAB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553834"/>
            <a:ext cx="4692073" cy="575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9AE777A9-F86C-42D2-BC65-5F780EE90834}"/>
              </a:ext>
            </a:extLst>
          </p:cNvPr>
          <p:cNvSpPr/>
          <p:nvPr/>
        </p:nvSpPr>
        <p:spPr>
          <a:xfrm>
            <a:off x="6502401" y="1976581"/>
            <a:ext cx="3906982" cy="314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Rozwijamy mowę i wzbogacamy słownictwo</a:t>
            </a:r>
          </a:p>
        </p:txBody>
      </p:sp>
    </p:spTree>
    <p:extLst>
      <p:ext uri="{BB962C8B-B14F-4D97-AF65-F5344CB8AC3E}">
        <p14:creationId xmlns:p14="http://schemas.microsoft.com/office/powerpoint/2010/main" val="1591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F23F48-34BB-4E1B-A204-240149AC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71" y="1053330"/>
            <a:ext cx="3610265" cy="475134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8FA1869F-72BC-4D6C-8805-C5905741C8E5}"/>
              </a:ext>
            </a:extLst>
          </p:cNvPr>
          <p:cNvSpPr/>
          <p:nvPr/>
        </p:nvSpPr>
        <p:spPr>
          <a:xfrm>
            <a:off x="6949788" y="1681017"/>
            <a:ext cx="3121890" cy="32234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Uśmiech na twarzy  ucznia ze spectrum autyzmu jest chyba najcenniejszą nagrodą podczas zajęć terapeutycznych.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90B7C8E-C10C-431E-A7C6-6335A7125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60574"/>
              </p:ext>
            </p:extLst>
          </p:nvPr>
        </p:nvGraphicFramePr>
        <p:xfrm>
          <a:off x="2032000" y="489527"/>
          <a:ext cx="8128000" cy="60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42131738"/>
                    </a:ext>
                  </a:extLst>
                </a:gridCol>
              </a:tblGrid>
              <a:tr h="600979">
                <a:tc>
                  <a:txBody>
                    <a:bodyPr/>
                    <a:lstStyle/>
                    <a:p>
                      <a:r>
                        <a:rPr lang="pl-PL" dirty="0"/>
                        <a:t>Całkowicie angażujemy się na zajęciach.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2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492</Words>
  <Application>Microsoft Office PowerPoint</Application>
  <PresentationFormat>Panoramiczny</PresentationFormat>
  <Paragraphs>44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Dogoterapia </vt:lpstr>
      <vt:lpstr>                                    Oraz jego pani trenerka. </vt:lpstr>
      <vt:lpstr>Prezentacja programu PowerPoint</vt:lpstr>
      <vt:lpstr>-podejmowanie działań ruchowych w obecności czworonoga  i w kontakcie z nim  -umożliwianie dziecku wykonywania wybranych czynności pielęgnacyjnych przy psie, - wykonywanie czynności porządkowych w kontakcie z psem,  - kształtowanie zasad bezpiecznego postępowania z psem.  </vt:lpstr>
      <vt:lpstr>                                                     KORZYŚCI PŁYNĄCE Z ZAJĘĆ Z UDZIAŁEM PSA: Poniżej wymieniam podstawowe obszary pozytywnego  oddziaływania zajęć terapeutycznych z udziałem psa.  Obszary te znajdują się w ustaleniach amerykańskiej organizacji Delta Society i należą do nich: 1. Empatia 2. Skupienie na świecie zewnętrznym 3. Wychowanie 4. Porozumienie 5. Akceptacja 6. Rozrywka 7. Socjalizacja 8. Stymulacja psychiczna 9. Stymulacja fizyczna-dotyk 10.Korzyści fizjologiczne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Tak wyglądała dogoterapia w przedszkolu i w szkole do momentu ogłoszenia   pandemii.</vt:lpstr>
      <vt:lpstr>Pojawiały się zagadki pobudzające zmysłu wzroku np.: - co Dafi ma założone na łapkach? - co nie należy do Dafiego? </vt:lpstr>
      <vt:lpstr>Wspólnie, zdalnie uczyliśmy się komend wraz ze swoimi pupilami:</vt:lpstr>
      <vt:lpstr>A oto efekty zdalnego nauczania dogoterapii:</vt:lpstr>
      <vt:lpstr>Tych zadań było bardzo dużo, ja przedstawiłam to minimalistycznie. Jednak jedno jest pewne, dogoterapia jest kuracją bardzo przyjemną dla wszystkich bez wyjątku. Każdy czerpie z tych zajęć dużo miłych wspomnień, czuje się bezpiecznie,  dostaje dużo miłości, bliskości i rozładowuje stres.                                                                                         Dziękuję za uwagę                                                                                          Magdalena Muzyka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Dogoterapia</dc:title>
  <dc:creator>m z</dc:creator>
  <cp:lastModifiedBy>m z</cp:lastModifiedBy>
  <cp:revision>21</cp:revision>
  <dcterms:created xsi:type="dcterms:W3CDTF">2020-09-14T18:35:44Z</dcterms:created>
  <dcterms:modified xsi:type="dcterms:W3CDTF">2020-09-14T21:36:57Z</dcterms:modified>
</cp:coreProperties>
</file>